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9" r:id="rId4"/>
    <p:sldId id="261" r:id="rId5"/>
    <p:sldId id="263" r:id="rId6"/>
    <p:sldId id="264" r:id="rId7"/>
    <p:sldId id="266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oah Bold" pitchFamily="2" charset="0"/>
      <p:bold r:id="rId15"/>
      <p:italic r:id="rId16"/>
      <p:boldItalic r:id="rId17"/>
    </p:embeddedFont>
    <p:embeddedFont>
      <p:font typeface="Noah ExtraBold" pitchFamily="2" charset="0"/>
      <p:bold r:id="rId18"/>
      <p:italic r:id="rId19"/>
      <p:boldItalic r:id="rId20"/>
    </p:embeddedFont>
    <p:embeddedFont>
      <p:font typeface="Noah Medium" pitchFamily="2" charset="0"/>
      <p:regular r:id="rId21"/>
      <p:italic r:id="rId22"/>
    </p:embeddedFont>
    <p:embeddedFont>
      <p:font typeface="Noah regular" pitchFamily="2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F47"/>
    <a:srgbClr val="222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76" autoAdjust="0"/>
    <p:restoredTop sz="86393" autoAdjust="0"/>
  </p:normalViewPr>
  <p:slideViewPr>
    <p:cSldViewPr snapToGrid="0">
      <p:cViewPr varScale="1">
        <p:scale>
          <a:sx n="110" d="100"/>
          <a:sy n="110" d="100"/>
        </p:scale>
        <p:origin x="208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6086418-5B34-4B90-B89E-29D01E0454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2FC78A-78BA-443D-8F38-928B866A3D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16F94-CCDA-40EA-8453-2BBD3EFD9EDA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9D2A67-5AE1-4CFC-85B0-F985228A5D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07482-5C0B-4EA0-A722-24737E5A92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9F00F-D88D-4726-AF7D-12B9E7561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691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69A9A-39B9-4077-8997-8B045FABEABD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C00DA-BCFA-41BD-BCFF-B13F93CA92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14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Здравствуйте!</a:t>
            </a:r>
            <a:r>
              <a:rPr lang="ru-RU" baseline="0" dirty="0"/>
              <a:t> Меня зовут Анатолий Раев, я ученик 8-Е класса Образовательного центра «Протон»</a:t>
            </a:r>
          </a:p>
          <a:p>
            <a:r>
              <a:rPr lang="ru-RU" baseline="0" dirty="0"/>
              <a:t>Сегодня я представлю вам свой проект «</a:t>
            </a:r>
            <a:r>
              <a:rPr lang="ru-RU" baseline="0" dirty="0" err="1"/>
              <a:t>ПротонКоин</a:t>
            </a:r>
            <a:r>
              <a:rPr lang="ru-RU" baseline="0" dirty="0"/>
              <a:t> ИНФОРМАЦИОННАЯ СИСТЕМА»</a:t>
            </a:r>
            <a:r>
              <a:rPr lang="en-US" baseline="0" dirty="0"/>
              <a:t>, </a:t>
            </a:r>
            <a:r>
              <a:rPr lang="en-US" baseline="0" dirty="0" err="1"/>
              <a:t>и</a:t>
            </a:r>
            <a:r>
              <a:rPr lang="ru-RU" baseline="0" dirty="0"/>
              <a:t>так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46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М</a:t>
            </a:r>
            <a:r>
              <a:rPr lang="ru-RU" dirty="0"/>
              <a:t>ой</a:t>
            </a:r>
            <a:r>
              <a:rPr lang="ru-RU" baseline="0" dirty="0"/>
              <a:t> проект решает проблему того, что ещё не было разработано такого кассового приложения, которое можно было бы дорабатывать под нужды определенного </a:t>
            </a:r>
            <a:r>
              <a:rPr lang="ru-RU" baseline="0" dirty="0" err="1"/>
              <a:t>магазна</a:t>
            </a:r>
            <a:r>
              <a:rPr lang="ru-RU" baseline="0" dirty="0"/>
              <a:t>, которое было удобно в работе как для кассира, так и для администратора и которое соответствовало всем законам Российской Федерации.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327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Учитывая найденные</a:t>
            </a:r>
            <a:r>
              <a:rPr lang="ru-RU" baseline="0" dirty="0"/>
              <a:t> недостатки конкурентов, были выделены главные цели данного решения – модульность, открытость и удобные инструменты для сторонних разработчиков.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537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реализации модульности</a:t>
            </a:r>
            <a:r>
              <a:rPr lang="ru-RU" baseline="0" dirty="0"/>
              <a:t> был выбран такой подход: в каждый файл как можно меньше кода. Именно для этого в приложении существуют две системы – система модулей и система плагинов. Давайте рассмотрим их подробнее.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50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</a:t>
            </a:r>
            <a:r>
              <a:rPr lang="ru-RU" baseline="0" dirty="0"/>
              <a:t> теперь, давайте посмотрим на данное приложение в действии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015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любом</a:t>
            </a:r>
            <a:r>
              <a:rPr lang="ru-RU" baseline="0" dirty="0"/>
              <a:t> приложении можно двигаться в две стороны – в сторону развития функционала и в сторону увеличения производительности и скорости быстродействия. В данном приложении планируется реализовать аналитику, расширенное управление запасами и поддержку торгового оборудования «из коробки»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69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2228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Изображение выглядит как броня, микрофон&#10;&#10;Автоматически созданное описание">
            <a:extLst>
              <a:ext uri="{FF2B5EF4-FFF2-40B4-BE49-F238E27FC236}">
                <a16:creationId xmlns:a16="http://schemas.microsoft.com/office/drawing/2014/main" id="{914E3075-C855-47B1-B8E1-F623FA812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7C9DB-F275-4574-9EC6-B8D7163B00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1905" y="1633523"/>
            <a:ext cx="5442065" cy="3590954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ru-RU" dirty="0"/>
              <a:t>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93701A-4D07-4149-9BBC-E895C57F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8563" y="6245396"/>
            <a:ext cx="165007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ru-RU" dirty="0"/>
              <a:t>Ноябрь, 2021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3006AC-FB7F-471F-BFED-BA0A360D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905" y="6245396"/>
            <a:ext cx="2743200" cy="365125"/>
          </a:xfrm>
        </p:spPr>
        <p:txBody>
          <a:bodyPr/>
          <a:lstStyle>
            <a:lvl1pPr algn="l">
              <a:defRPr sz="1400"/>
            </a:lvl1pPr>
          </a:lstStyle>
          <a:p>
            <a:r>
              <a:rPr lang="ru-RU" dirty="0"/>
              <a:t>Анатолий Раев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EAD9E2-3E8F-43B6-ABB0-BD8686C405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933" y="322064"/>
            <a:ext cx="2022872" cy="3143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ECD0BC-0688-4D08-9B39-A39098BEC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2"/>
          <a:stretch/>
        </p:blipFill>
        <p:spPr>
          <a:xfrm>
            <a:off x="10190740" y="195865"/>
            <a:ext cx="452348" cy="4127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EAA071-D456-4563-AABA-8DE2F4A2BD3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39703" y="823273"/>
            <a:ext cx="6752297" cy="48412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343D10-A3AE-2248-025D-32D0D79693B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629108" y="1217282"/>
            <a:ext cx="7914354" cy="41758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902B57-A493-98BE-0945-0253D26E9DE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2050" y="195046"/>
            <a:ext cx="1107017" cy="4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1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80F33-91FF-4DE0-BC42-F1B97B33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4B436D-0BC1-4CAE-9506-A1AC1E99C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5542F2-C7BE-4625-8A04-4DAD46FF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76415-CD73-42F6-AEA1-EF36409D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EE0E82-5D92-4F91-BEE1-0FAEED93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98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F194E6-8593-4858-A7F1-55C3ABD76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6DF9C3-08E8-4357-B6C9-EA6DE93A8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A83BBE-41E3-44EB-BFC3-8B6B4CA44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7352BD-EB05-44D2-9F39-36CD74EE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C2A02F-66BB-4022-844F-8B87DCCD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28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74A254-64A1-4FD1-9FA2-575C0D37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9473F-5886-4466-98EE-3EA9428D7A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867" y="1927837"/>
            <a:ext cx="5614088" cy="824107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1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9901638-8AD7-4149-BF23-F7303303EB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734384"/>
            <a:ext cx="10998679" cy="1155700"/>
          </a:xfrm>
        </p:spPr>
        <p:txBody>
          <a:bodyPr>
            <a:noAutofit/>
          </a:bodyPr>
          <a:lstStyle>
            <a:lvl1pPr marL="0" indent="0">
              <a:buNone/>
              <a:defRPr sz="9600">
                <a:solidFill>
                  <a:srgbClr val="2A2F47"/>
                </a:solidFill>
                <a:latin typeface="Noah ExtraBold" panose="00000900000000000000" pitchFamily="2" charset="-52"/>
              </a:defRPr>
            </a:lvl1pPr>
          </a:lstStyle>
          <a:p>
            <a:pPr lvl="0"/>
            <a:r>
              <a:rPr lang="ru-RU" dirty="0"/>
              <a:t>ТЕМА СЛАЙДА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A31DBE63-B12D-48CE-90BB-5F63938369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138" y="2752725"/>
            <a:ext cx="5614088" cy="1342729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ru-RU" dirty="0">
                <a:effectLst/>
              </a:rPr>
              <a:t>Это просто пример текста первого текстового блока. Количество слов - до 15</a:t>
            </a:r>
            <a:endParaRPr lang="ru-RU" dirty="0"/>
          </a:p>
        </p:txBody>
      </p:sp>
      <p:sp>
        <p:nvSpPr>
          <p:cNvPr id="18" name="Текст 16">
            <a:extLst>
              <a:ext uri="{FF2B5EF4-FFF2-40B4-BE49-F238E27FC236}">
                <a16:creationId xmlns:a16="http://schemas.microsoft.com/office/drawing/2014/main" id="{084E9942-08AD-43FC-8775-403BBAD6A8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138" y="4095454"/>
            <a:ext cx="5613817" cy="145190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>
                <a:effectLst/>
              </a:rPr>
              <a:t>Этот текстовый блок меньше и вмещает больше контента. Количество слов - до 25</a:t>
            </a:r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0A12CAB6-2926-4508-9318-F83E491C1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0510" y="239570"/>
            <a:ext cx="2139890" cy="413379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/>
              <a:t>Слайд 1</a:t>
            </a:r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F9095D32-97B6-4D3C-97F7-7E0BA492199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84192" y="1229466"/>
            <a:ext cx="6107808" cy="4389245"/>
          </a:xfrm>
          <a:custGeom>
            <a:avLst/>
            <a:gdLst>
              <a:gd name="connsiteX0" fmla="*/ 0 w 6099453"/>
              <a:gd name="connsiteY0" fmla="*/ 436628 h 4379422"/>
              <a:gd name="connsiteX1" fmla="*/ 436628 w 6099453"/>
              <a:gd name="connsiteY1" fmla="*/ 0 h 4379422"/>
              <a:gd name="connsiteX2" fmla="*/ 5662825 w 6099453"/>
              <a:gd name="connsiteY2" fmla="*/ 0 h 4379422"/>
              <a:gd name="connsiteX3" fmla="*/ 6099453 w 6099453"/>
              <a:gd name="connsiteY3" fmla="*/ 436628 h 4379422"/>
              <a:gd name="connsiteX4" fmla="*/ 6099453 w 6099453"/>
              <a:gd name="connsiteY4" fmla="*/ 3942794 h 4379422"/>
              <a:gd name="connsiteX5" fmla="*/ 5662825 w 6099453"/>
              <a:gd name="connsiteY5" fmla="*/ 4379422 h 4379422"/>
              <a:gd name="connsiteX6" fmla="*/ 436628 w 6099453"/>
              <a:gd name="connsiteY6" fmla="*/ 4379422 h 4379422"/>
              <a:gd name="connsiteX7" fmla="*/ 0 w 6099453"/>
              <a:gd name="connsiteY7" fmla="*/ 3942794 h 4379422"/>
              <a:gd name="connsiteX8" fmla="*/ 0 w 6099453"/>
              <a:gd name="connsiteY8" fmla="*/ 436628 h 4379422"/>
              <a:gd name="connsiteX0" fmla="*/ 0 w 6099453"/>
              <a:gd name="connsiteY0" fmla="*/ 436628 h 4379422"/>
              <a:gd name="connsiteX1" fmla="*/ 436628 w 6099453"/>
              <a:gd name="connsiteY1" fmla="*/ 0 h 4379422"/>
              <a:gd name="connsiteX2" fmla="*/ 6099453 w 6099453"/>
              <a:gd name="connsiteY2" fmla="*/ 436628 h 4379422"/>
              <a:gd name="connsiteX3" fmla="*/ 6099453 w 6099453"/>
              <a:gd name="connsiteY3" fmla="*/ 3942794 h 4379422"/>
              <a:gd name="connsiteX4" fmla="*/ 5662825 w 6099453"/>
              <a:gd name="connsiteY4" fmla="*/ 4379422 h 4379422"/>
              <a:gd name="connsiteX5" fmla="*/ 436628 w 6099453"/>
              <a:gd name="connsiteY5" fmla="*/ 4379422 h 4379422"/>
              <a:gd name="connsiteX6" fmla="*/ 0 w 6099453"/>
              <a:gd name="connsiteY6" fmla="*/ 3942794 h 4379422"/>
              <a:gd name="connsiteX7" fmla="*/ 0 w 6099453"/>
              <a:gd name="connsiteY7" fmla="*/ 436628 h 4379422"/>
              <a:gd name="connsiteX0" fmla="*/ 0 w 6099453"/>
              <a:gd name="connsiteY0" fmla="*/ 439948 h 4382742"/>
              <a:gd name="connsiteX1" fmla="*/ 436628 w 6099453"/>
              <a:gd name="connsiteY1" fmla="*/ 3320 h 4382742"/>
              <a:gd name="connsiteX2" fmla="*/ 6090827 w 6099453"/>
              <a:gd name="connsiteY2" fmla="*/ 0 h 4382742"/>
              <a:gd name="connsiteX3" fmla="*/ 6099453 w 6099453"/>
              <a:gd name="connsiteY3" fmla="*/ 3946114 h 4382742"/>
              <a:gd name="connsiteX4" fmla="*/ 5662825 w 6099453"/>
              <a:gd name="connsiteY4" fmla="*/ 4382742 h 4382742"/>
              <a:gd name="connsiteX5" fmla="*/ 436628 w 6099453"/>
              <a:gd name="connsiteY5" fmla="*/ 4382742 h 4382742"/>
              <a:gd name="connsiteX6" fmla="*/ 0 w 6099453"/>
              <a:gd name="connsiteY6" fmla="*/ 3946114 h 4382742"/>
              <a:gd name="connsiteX7" fmla="*/ 0 w 6099453"/>
              <a:gd name="connsiteY7" fmla="*/ 439948 h 4382742"/>
              <a:gd name="connsiteX0" fmla="*/ 0 w 6099453"/>
              <a:gd name="connsiteY0" fmla="*/ 439948 h 4441145"/>
              <a:gd name="connsiteX1" fmla="*/ 436628 w 6099453"/>
              <a:gd name="connsiteY1" fmla="*/ 3320 h 4441145"/>
              <a:gd name="connsiteX2" fmla="*/ 6090827 w 6099453"/>
              <a:gd name="connsiteY2" fmla="*/ 0 h 4441145"/>
              <a:gd name="connsiteX3" fmla="*/ 6099453 w 6099453"/>
              <a:gd name="connsiteY3" fmla="*/ 3946114 h 4441145"/>
              <a:gd name="connsiteX4" fmla="*/ 436628 w 6099453"/>
              <a:gd name="connsiteY4" fmla="*/ 4382742 h 4441145"/>
              <a:gd name="connsiteX5" fmla="*/ 0 w 6099453"/>
              <a:gd name="connsiteY5" fmla="*/ 3946114 h 4441145"/>
              <a:gd name="connsiteX6" fmla="*/ 0 w 6099453"/>
              <a:gd name="connsiteY6" fmla="*/ 439948 h 4441145"/>
              <a:gd name="connsiteX0" fmla="*/ 0 w 6099453"/>
              <a:gd name="connsiteY0" fmla="*/ 439948 h 4382742"/>
              <a:gd name="connsiteX1" fmla="*/ 436628 w 6099453"/>
              <a:gd name="connsiteY1" fmla="*/ 3320 h 4382742"/>
              <a:gd name="connsiteX2" fmla="*/ 6090827 w 6099453"/>
              <a:gd name="connsiteY2" fmla="*/ 0 h 4382742"/>
              <a:gd name="connsiteX3" fmla="*/ 6099453 w 6099453"/>
              <a:gd name="connsiteY3" fmla="*/ 3946114 h 4382742"/>
              <a:gd name="connsiteX4" fmla="*/ 436628 w 6099453"/>
              <a:gd name="connsiteY4" fmla="*/ 4382742 h 4382742"/>
              <a:gd name="connsiteX5" fmla="*/ 0 w 6099453"/>
              <a:gd name="connsiteY5" fmla="*/ 3946114 h 4382742"/>
              <a:gd name="connsiteX6" fmla="*/ 0 w 6099453"/>
              <a:gd name="connsiteY6" fmla="*/ 439948 h 4382742"/>
              <a:gd name="connsiteX0" fmla="*/ 0 w 6108079"/>
              <a:gd name="connsiteY0" fmla="*/ 439948 h 4450443"/>
              <a:gd name="connsiteX1" fmla="*/ 436628 w 6108079"/>
              <a:gd name="connsiteY1" fmla="*/ 3320 h 4450443"/>
              <a:gd name="connsiteX2" fmla="*/ 6090827 w 6108079"/>
              <a:gd name="connsiteY2" fmla="*/ 0 h 4450443"/>
              <a:gd name="connsiteX3" fmla="*/ 6108079 w 6108079"/>
              <a:gd name="connsiteY3" fmla="*/ 4377435 h 4450443"/>
              <a:gd name="connsiteX4" fmla="*/ 436628 w 6108079"/>
              <a:gd name="connsiteY4" fmla="*/ 4382742 h 4450443"/>
              <a:gd name="connsiteX5" fmla="*/ 0 w 6108079"/>
              <a:gd name="connsiteY5" fmla="*/ 3946114 h 4450443"/>
              <a:gd name="connsiteX6" fmla="*/ 0 w 6108079"/>
              <a:gd name="connsiteY6" fmla="*/ 439948 h 4450443"/>
              <a:gd name="connsiteX0" fmla="*/ 0 w 6108079"/>
              <a:gd name="connsiteY0" fmla="*/ 439948 h 4382742"/>
              <a:gd name="connsiteX1" fmla="*/ 436628 w 6108079"/>
              <a:gd name="connsiteY1" fmla="*/ 3320 h 4382742"/>
              <a:gd name="connsiteX2" fmla="*/ 6090827 w 6108079"/>
              <a:gd name="connsiteY2" fmla="*/ 0 h 4382742"/>
              <a:gd name="connsiteX3" fmla="*/ 6108079 w 6108079"/>
              <a:gd name="connsiteY3" fmla="*/ 4377435 h 4382742"/>
              <a:gd name="connsiteX4" fmla="*/ 436628 w 6108079"/>
              <a:gd name="connsiteY4" fmla="*/ 4382742 h 4382742"/>
              <a:gd name="connsiteX5" fmla="*/ 0 w 6108079"/>
              <a:gd name="connsiteY5" fmla="*/ 3946114 h 4382742"/>
              <a:gd name="connsiteX6" fmla="*/ 0 w 6108079"/>
              <a:gd name="connsiteY6" fmla="*/ 439948 h 438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8079" h="4382742">
                <a:moveTo>
                  <a:pt x="0" y="439948"/>
                </a:moveTo>
                <a:cubicBezTo>
                  <a:pt x="0" y="198805"/>
                  <a:pt x="195485" y="3320"/>
                  <a:pt x="436628" y="3320"/>
                </a:cubicBezTo>
                <a:lnTo>
                  <a:pt x="6090827" y="0"/>
                </a:lnTo>
                <a:cubicBezTo>
                  <a:pt x="6093702" y="1315371"/>
                  <a:pt x="6105204" y="3062064"/>
                  <a:pt x="6108079" y="4377435"/>
                </a:cubicBezTo>
                <a:cubicBezTo>
                  <a:pt x="4389336" y="4357393"/>
                  <a:pt x="1453203" y="4382742"/>
                  <a:pt x="436628" y="4382742"/>
                </a:cubicBezTo>
                <a:cubicBezTo>
                  <a:pt x="195485" y="4382742"/>
                  <a:pt x="0" y="4187257"/>
                  <a:pt x="0" y="3946114"/>
                </a:cubicBezTo>
                <a:lnTo>
                  <a:pt x="0" y="439948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ru-RU" dirty="0"/>
              <a:t>КОНТЕНТ</a:t>
            </a:r>
          </a:p>
        </p:txBody>
      </p:sp>
    </p:spTree>
    <p:extLst>
      <p:ext uri="{BB962C8B-B14F-4D97-AF65-F5344CB8AC3E}">
        <p14:creationId xmlns:p14="http://schemas.microsoft.com/office/powerpoint/2010/main" val="1646748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6251AF-D2D3-46C6-8862-DE9F36D23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DFE44CB-DFF8-4112-A888-C1F9E6CA1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867" y="1927837"/>
            <a:ext cx="11515725" cy="824107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1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D2EF478-83D5-41E1-BA25-0303E811BB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734384"/>
            <a:ext cx="10998679" cy="1155700"/>
          </a:xfrm>
        </p:spPr>
        <p:txBody>
          <a:bodyPr>
            <a:noAutofit/>
          </a:bodyPr>
          <a:lstStyle>
            <a:lvl1pPr marL="0" indent="0">
              <a:buNone/>
              <a:defRPr sz="9600">
                <a:solidFill>
                  <a:srgbClr val="2A2F47"/>
                </a:solidFill>
                <a:latin typeface="Noah ExtraBold" panose="00000900000000000000" pitchFamily="2" charset="-52"/>
              </a:defRPr>
            </a:lvl1pPr>
          </a:lstStyle>
          <a:p>
            <a:pPr lvl="0"/>
            <a:r>
              <a:rPr lang="ru-RU" dirty="0"/>
              <a:t>ТЕМА СЛАЙДА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7A247074-D566-4201-B336-6F9D76B4D7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137" y="2752725"/>
            <a:ext cx="11515455" cy="1342729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ru-RU" dirty="0">
                <a:effectLst/>
              </a:rPr>
              <a:t>Это просто пример текста первого текстового блока. Количество слов - до 15</a:t>
            </a:r>
            <a:endParaRPr lang="ru-RU" dirty="0"/>
          </a:p>
        </p:txBody>
      </p:sp>
      <p:sp>
        <p:nvSpPr>
          <p:cNvPr id="11" name="Текст 16">
            <a:extLst>
              <a:ext uri="{FF2B5EF4-FFF2-40B4-BE49-F238E27FC236}">
                <a16:creationId xmlns:a16="http://schemas.microsoft.com/office/drawing/2014/main" id="{42DC8937-0BE2-43A8-8613-8E329484F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138" y="4095454"/>
            <a:ext cx="11515725" cy="145190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>
                <a:effectLst/>
              </a:rPr>
              <a:t>Этот текстовый блок меньше и вмещает больше контента. Количество слов - до 25</a:t>
            </a:r>
            <a:endParaRPr lang="ru-RU" dirty="0"/>
          </a:p>
        </p:txBody>
      </p:sp>
      <p:sp>
        <p:nvSpPr>
          <p:cNvPr id="14" name="Текст 25">
            <a:extLst>
              <a:ext uri="{FF2B5EF4-FFF2-40B4-BE49-F238E27FC236}">
                <a16:creationId xmlns:a16="http://schemas.microsoft.com/office/drawing/2014/main" id="{31BBD05D-A24E-4F60-8A0A-83F3B0CB4A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0510" y="239570"/>
            <a:ext cx="2139890" cy="413379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/>
              <a:t>Слайд 1</a:t>
            </a:r>
          </a:p>
        </p:txBody>
      </p:sp>
    </p:spTree>
    <p:extLst>
      <p:ext uri="{BB962C8B-B14F-4D97-AF65-F5344CB8AC3E}">
        <p14:creationId xmlns:p14="http://schemas.microsoft.com/office/powerpoint/2010/main" val="230407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D5E008-1646-42D9-8758-1E3F5160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DA9970-90E4-46E4-9BB5-9F1616FF0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583279-A842-40BF-B234-0E54DF5BA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E89B18-194A-4988-BABE-627485706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8298A5-3CB8-46F0-89D1-3D8B6559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A4062E-F602-40C2-AAC1-60D8BCA9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9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C4E30-0617-4C4E-9E07-77406BE0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804D46-3F07-4B90-825F-0F8C3225E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17E71B-63D6-4AAD-A19B-25CFCF7D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39D233-BC3E-4479-90BF-724449267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2BCAC5-AADA-41A7-BEB2-3DF527AE8A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BBC116-0B63-4C4E-B829-5FEC5B04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B86B0C-70A1-4C5E-9E74-B0FB5312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ADA391-0033-4E18-8614-3C8B2ECA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58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14276-E8DA-4AFF-8D96-E2EE396F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929A2C-CED1-4A26-9FF4-B7E504B2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84B55E-5F8C-43AF-97F0-5E6960EF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DEC0E0-9C2B-4B11-9B1D-993315F0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13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C8B29FD-EFD4-456F-84EF-BF17C4FEE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574FBE-953A-4D53-B854-0CFC0063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5DE61D-025A-4422-B10D-D6A6358D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8B451-72A5-4917-9BE4-873429D1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54E02C-E7FA-4F07-9EF3-91F99ADB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9AC8F5-55EF-4F87-B9F8-C52A33B39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7C71C4-9BC0-46CA-A426-372876D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4EEB4B-48FE-458D-AF56-1EA80076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C9F748-7B6B-43FD-9A43-60C6BFE4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7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0AAC-9836-4F6E-BC26-10600D15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D3709F-8229-4A9B-8961-CEA47104B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81C826-7D1C-4D16-A402-49FB20104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FD0E68-3204-431A-82B4-76AC8E98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15420E-DAB0-44D3-9C38-17DB6093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709D32-5027-464E-AAB2-03EBB11A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04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8CC08-AD96-4B8E-9A93-6E3BA79C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5451D6-1E88-4BB4-92F7-25BDEBE26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B8095D-6009-4E5D-9062-3501ED9A6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937E-D56D-4936-A517-DBEAF81DC0C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989099-684C-4A09-AE77-9B17EA35C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698476-955B-47FE-9ED3-C57492931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541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BFD9A-D2E9-45FD-B6C1-99C3D9E41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387" y="1633523"/>
            <a:ext cx="5442065" cy="3590954"/>
          </a:xfrm>
        </p:spPr>
        <p:txBody>
          <a:bodyPr/>
          <a:lstStyle/>
          <a:p>
            <a:r>
              <a:rPr lang="ru-RU" dirty="0" err="1"/>
              <a:t>ПротонКоин</a:t>
            </a:r>
            <a:r>
              <a:rPr lang="ru-RU" dirty="0"/>
              <a:t> ИС –</a:t>
            </a:r>
            <a:br>
              <a:rPr lang="ru-RU" dirty="0"/>
            </a:br>
            <a:r>
              <a:rPr lang="ru-RU" dirty="0"/>
              <a:t>бизнес-продукт для школьной электронной валюты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2CEBF-CCA1-4F34-914C-499076A5185D}"/>
              </a:ext>
            </a:extLst>
          </p:cNvPr>
          <p:cNvSpPr txBox="1"/>
          <p:nvPr/>
        </p:nvSpPr>
        <p:spPr>
          <a:xfrm>
            <a:off x="351905" y="6289705"/>
            <a:ext cx="715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Анатолий </a:t>
            </a:r>
            <a:r>
              <a:rPr lang="ru-RU" dirty="0" err="1"/>
              <a:t>Раев</a:t>
            </a:r>
            <a:r>
              <a:rPr lang="ru-RU" dirty="0"/>
              <a:t>, ГБОУ Образовательный Центр «Протон», 8 «Е» класс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8B124-1610-4F1F-B0B3-BD6B3D3BE85C}"/>
              </a:ext>
            </a:extLst>
          </p:cNvPr>
          <p:cNvSpPr txBox="1"/>
          <p:nvPr/>
        </p:nvSpPr>
        <p:spPr>
          <a:xfrm>
            <a:off x="10237965" y="6289705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Май, 2022г.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71C7B0-D1C2-4C76-9A44-831B72FFB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0397" y="3926863"/>
            <a:ext cx="2973141" cy="1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9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930CF-3C6A-4405-8888-9BA76B77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93ED510-9910-4E17-AD88-15493AD7D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7423756-967F-4051-98F8-FDDA1447D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Мотивация школьников достаточно низка. Необходимо как то улучшать и поддерживать её, поощряя учеников за достижения.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63AF004-43BE-4BE4-B981-800D89330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7866" y="3517213"/>
            <a:ext cx="11515725" cy="1451901"/>
          </a:xfrm>
        </p:spPr>
        <p:txBody>
          <a:bodyPr/>
          <a:lstStyle/>
          <a:p>
            <a:r>
              <a:rPr lang="ru-RU" dirty="0"/>
              <a:t>Для этого предлагаю решение данной проблемы – школьная электронная валюта, которую ученики могут зарабатывать за свои достижения, а также тратить на приятные вещи.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9FAF82D-93C9-4C99-8DDA-6B207C3082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2</a:t>
            </a:r>
          </a:p>
        </p:txBody>
      </p:sp>
    </p:spTree>
    <p:extLst>
      <p:ext uri="{BB962C8B-B14F-4D97-AF65-F5344CB8AC3E}">
        <p14:creationId xmlns:p14="http://schemas.microsoft.com/office/powerpoint/2010/main" val="272686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23AF4-E4D9-4879-BCEB-3583118B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13A9AA-19E7-427D-BA1E-8CFBBAA09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969515"/>
            <a:ext cx="10998679" cy="11557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Решение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B7CA44-A32A-4250-8E45-1A8CFD6B56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7" y="2752725"/>
            <a:ext cx="11515455" cy="2986224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Не будем углубляться в подробности самой концепции </a:t>
            </a:r>
            <a:r>
              <a:rPr lang="ru-RU" sz="2400" dirty="0" err="1"/>
              <a:t>ПротонКойна</a:t>
            </a:r>
            <a:r>
              <a:rPr lang="ru-RU" sz="2400" dirty="0"/>
              <a:t> – остановимся на реализации информационной системы для работы электронной валюты.</a:t>
            </a:r>
          </a:p>
          <a:p>
            <a:pPr marL="0" indent="0">
              <a:buNone/>
            </a:pPr>
            <a:r>
              <a:rPr lang="ru-RU" sz="2400" dirty="0"/>
              <a:t>Для решения проблемы управления самой электронной валютой необходимо разработать некую информационную систему – приложение, которое могло бы управлять пользователями, давая им возможность получать и тратить </a:t>
            </a:r>
            <a:r>
              <a:rPr lang="ru-RU" sz="2400" dirty="0" err="1"/>
              <a:t>ПротонКойны</a:t>
            </a:r>
            <a:r>
              <a:rPr lang="ru-RU" sz="2400" dirty="0"/>
              <a:t>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2E55E01-1AF4-431B-97AA-B3522A8A6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3</a:t>
            </a:r>
          </a:p>
        </p:txBody>
      </p:sp>
    </p:spTree>
    <p:extLst>
      <p:ext uri="{BB962C8B-B14F-4D97-AF65-F5344CB8AC3E}">
        <p14:creationId xmlns:p14="http://schemas.microsoft.com/office/powerpoint/2010/main" val="170133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EF23BB-198F-4148-A6B9-2F90A44E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34DD36-6F0E-42F0-81B7-552894FFA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Архитектура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2DC873-B86E-44F5-BB34-C32013DC1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8" y="2752725"/>
            <a:ext cx="4905376" cy="2981659"/>
          </a:xfrm>
        </p:spPr>
        <p:txBody>
          <a:bodyPr/>
          <a:lstStyle/>
          <a:p>
            <a:r>
              <a:rPr lang="ru-RU" sz="2400" dirty="0"/>
              <a:t>Для упрощения реализации и поддержки ИС используется </a:t>
            </a:r>
            <a:r>
              <a:rPr lang="ru-RU" sz="2400" dirty="0" err="1"/>
              <a:t>микрофреймворк</a:t>
            </a:r>
            <a:r>
              <a:rPr lang="ru-RU" sz="2400" dirty="0"/>
              <a:t> </a:t>
            </a:r>
            <a:r>
              <a:rPr lang="ru-RU" sz="2400" dirty="0" err="1"/>
              <a:t>F</a:t>
            </a:r>
            <a:r>
              <a:rPr lang="en-US" sz="2400" dirty="0" err="1"/>
              <a:t>lask</a:t>
            </a:r>
            <a:r>
              <a:rPr lang="ru-RU" sz="2400" dirty="0"/>
              <a:t>, в котором имеется функционал </a:t>
            </a:r>
            <a:r>
              <a:rPr lang="en-US" sz="2400" dirty="0"/>
              <a:t>”</a:t>
            </a:r>
            <a:r>
              <a:rPr lang="ru-RU" sz="2400" dirty="0"/>
              <a:t>планов</a:t>
            </a:r>
            <a:r>
              <a:rPr lang="en-US" sz="2400" dirty="0"/>
              <a:t>”</a:t>
            </a:r>
            <a:r>
              <a:rPr lang="ru-RU" sz="2400" dirty="0"/>
              <a:t> приложения – за счет него достигается модульность веб-приложения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5112E91-394C-4EBF-8AC5-831076368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4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B74716-6AD2-A01D-C42F-4D2AAE99B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603" y="446259"/>
            <a:ext cx="3009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2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3C9BB-DA51-4FA7-8E19-830D6B5F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255791"/>
            <a:ext cx="5614088" cy="82410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Демонстрация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298709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565EE-45DB-487E-A90B-1E35765D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6" y="1248490"/>
            <a:ext cx="11515725" cy="824107"/>
          </a:xfrm>
        </p:spPr>
        <p:txBody>
          <a:bodyPr>
            <a:normAutofit/>
          </a:bodyPr>
          <a:lstStyle/>
          <a:p>
            <a:r>
              <a:rPr lang="ru-RU" dirty="0"/>
              <a:t>Перспективы развития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D3ED012-7871-43B5-AB10-9D729B158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734384"/>
            <a:ext cx="12192000" cy="1155700"/>
          </a:xfrm>
        </p:spPr>
        <p:txBody>
          <a:bodyPr/>
          <a:lstStyle/>
          <a:p>
            <a:r>
              <a:rPr lang="ru-RU" sz="8800" dirty="0"/>
              <a:t>Перспективы развития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BF7B125-0A0A-4FCB-9BA8-1E643E9EB8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6" y="2483872"/>
            <a:ext cx="11515455" cy="1342729"/>
          </a:xfrm>
        </p:spPr>
        <p:txBody>
          <a:bodyPr/>
          <a:lstStyle/>
          <a:p>
            <a:r>
              <a:rPr lang="ru-RU" dirty="0"/>
              <a:t>В данном проекте хотелось бы использовать более современные технологии. В нашем случае, данную ИС можно переписать с использованием JS</a:t>
            </a:r>
            <a:r>
              <a:rPr lang="en-US" dirty="0"/>
              <a:t> </a:t>
            </a:r>
            <a:r>
              <a:rPr lang="en-US" dirty="0" err="1"/>
              <a:t>ф</a:t>
            </a:r>
            <a:r>
              <a:rPr lang="ru-RU" dirty="0" err="1"/>
              <a:t>реймворка</a:t>
            </a:r>
            <a:r>
              <a:rPr lang="ru-RU" dirty="0"/>
              <a:t>, к примеру </a:t>
            </a:r>
            <a:r>
              <a:rPr lang="en-US" dirty="0"/>
              <a:t>Vue – </a:t>
            </a:r>
            <a:r>
              <a:rPr lang="ru-RU" dirty="0"/>
              <a:t>именно тогда появится возможность ещё быстрее и удобнее вести разработку, ведь не придется пытаться писать сразу и </a:t>
            </a:r>
            <a:r>
              <a:rPr lang="ru-RU" dirty="0" err="1"/>
              <a:t>бекэнд</a:t>
            </a:r>
            <a:r>
              <a:rPr lang="ru-RU" dirty="0"/>
              <a:t> и </a:t>
            </a:r>
            <a:r>
              <a:rPr lang="ru-RU" dirty="0" err="1"/>
              <a:t>фронтэнд</a:t>
            </a:r>
            <a:r>
              <a:rPr lang="ru-RU" dirty="0"/>
              <a:t> вместе.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A46AFF0-CE83-4ACB-AE0D-511A1F5E4B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6</a:t>
            </a:r>
          </a:p>
        </p:txBody>
      </p:sp>
    </p:spTree>
    <p:extLst>
      <p:ext uri="{BB962C8B-B14F-4D97-AF65-F5344CB8AC3E}">
        <p14:creationId xmlns:p14="http://schemas.microsoft.com/office/powerpoint/2010/main" val="390241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6EE52-53B3-44CC-A350-05F50653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Завершение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F509D9-9ED3-4B61-8073-3A17EEF4D47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7867" y="2924354"/>
            <a:ext cx="10515600" cy="1181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Спасибо за внимание!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719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rgbClr val="191D3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3">
      <a:majorFont>
        <a:latin typeface="Noah Bold"/>
        <a:ea typeface=""/>
        <a:cs typeface=""/>
      </a:majorFont>
      <a:minorFont>
        <a:latin typeface="Noah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46553FA8-03A1-46C6-9EA8-888F0A34AB2C}" vid="{46204FED-519C-493B-BB88-1BAA1BDBB87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</Template>
  <TotalTime>3609</TotalTime>
  <Words>412</Words>
  <Application>Microsoft Macintosh PowerPoint</Application>
  <PresentationFormat>Широкоэкранный</PresentationFormat>
  <Paragraphs>37</Paragraphs>
  <Slides>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Noah Bold</vt:lpstr>
      <vt:lpstr>Noah ExtraBold</vt:lpstr>
      <vt:lpstr>Noah Medium</vt:lpstr>
      <vt:lpstr>Calibri</vt:lpstr>
      <vt:lpstr>Noah regular</vt:lpstr>
      <vt:lpstr>Тема Office</vt:lpstr>
      <vt:lpstr>ПротонКоин ИС – бизнес-продукт для школьной электронной валюты</vt:lpstr>
      <vt:lpstr>Проблема</vt:lpstr>
      <vt:lpstr>Решение</vt:lpstr>
      <vt:lpstr>Архитектура</vt:lpstr>
      <vt:lpstr>Демонстрация результатов</vt:lpstr>
      <vt:lpstr>Перспективы развития</vt:lpstr>
      <vt:lpstr>Завершение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“Касса на Qt” или как разработать живое бизнес-приложение</dc:title>
  <dc:creator>Анатолий Раев</dc:creator>
  <cp:lastModifiedBy>Microsoft Office User</cp:lastModifiedBy>
  <cp:revision>47</cp:revision>
  <dcterms:created xsi:type="dcterms:W3CDTF">2021-11-08T19:51:44Z</dcterms:created>
  <dcterms:modified xsi:type="dcterms:W3CDTF">2022-05-14T09:10:28Z</dcterms:modified>
</cp:coreProperties>
</file>